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4" r:id="rId2"/>
    <p:sldId id="262" r:id="rId3"/>
    <p:sldId id="257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8" autoAdjust="0"/>
    <p:restoredTop sz="94660"/>
  </p:normalViewPr>
  <p:slideViewPr>
    <p:cSldViewPr snapToGrid="0">
      <p:cViewPr varScale="1">
        <p:scale>
          <a:sx n="46" d="100"/>
          <a:sy n="46" d="100"/>
        </p:scale>
        <p:origin x="43" y="14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sv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B070DE-7304-4E4D-968D-6400D5E017A2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69AF90-FAE6-49CB-A53A-B54131F8A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73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69AF90-FAE6-49CB-A53A-B54131F8A6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63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B5799-5EC4-FBB9-A8CA-6AC313240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0703AC-77E9-AF18-971D-97E27BCF64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3FC02F-27A8-3A03-6042-441F293318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E0A5D-807B-A0F3-061F-575C11F90D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69AF90-FAE6-49CB-A53A-B54131F8A6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05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B73D-F764-30CB-E554-85B4B6954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17BA-1BED-1BD2-C6F4-94B516164C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1E763-B7B0-D0EF-406B-899E10911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455FD-330A-9106-3E42-E7D22522F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6CECD-402D-534E-E552-5D23716C2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4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2A699-9B22-D347-AF29-10B859998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9DEEFC-E16C-EA10-452F-7FECD0158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C2B25-4F90-6A8B-4B08-96328CDB4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0E9B5-F8C6-1A08-3D69-0E0A6E5A9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1853A-3B6F-F5D3-360E-069206D82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551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DB3DA8-A4A5-78BC-CECD-02099DCF21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AA4808-A260-D596-4107-5B13A0DF3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4988A-70C6-A0F9-4D54-941263B9D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50741-0C33-01B3-B9B8-0E4641226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4561A-0D3E-D51F-85A4-8263AFB0D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6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BB959-8512-232C-0347-7B3F45DC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ADCD4-8CA1-D3AE-7B9D-EF8BFC038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2C0AA-3313-5C95-92C9-A5FF70D4A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697CD-039B-1D7F-072C-4C7B3F88D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7E802-12F9-E684-40A5-4F303BD83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74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F5C27-BEBD-5AD0-A417-43159D6CE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8B3A2-3DC2-62E4-8578-6CDA53B25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84945-88B8-A519-4FBE-C797E72F7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58572-7E84-2DB6-A3F1-4516116AD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13734-68D4-0FAA-0256-D36C085E8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91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A3E12-A48B-1F55-822F-FF9DC0D86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3B280-C10B-2D50-FEC4-F408571201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FFF863-B797-F722-DAC3-86491CECA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DEFC74-25DA-D608-1D25-84874E8B4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BEA68-6626-EE2F-11EA-77F12197F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9E6BE-4D33-937C-E98C-AC2755928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219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9D569-82B6-30DB-D395-5B8F6B027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892CD-96B1-BB95-9841-EF290F1661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D2DD2B-E9B8-AA33-8BD1-8DD930E21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E24A77-7EBD-9C78-0B32-172D56C72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69C41B-AD01-20DF-DBE1-C17290EA4F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91733B-1ADA-D485-CCB5-D5FF402D3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F9A447-F2D2-794B-648D-1011CF643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A01EDF-37DE-81EB-D522-41BA11881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83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B8271-308B-2FA8-4824-8975AEBC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52F25C-C591-1138-D09C-FD8D7ABFE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3F7156-1A6F-CD6F-2BF4-FFFC178FE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CDC259-F9C4-8368-40DE-6F3C5DAE7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119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FB9242-5483-61DA-3A0D-857729F2B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2D481-D16C-C41D-1CF2-68872923A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1665D-4447-E5EE-D065-B92649B3F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148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3A562-EB3A-20FE-FEAB-5A7876164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C7076-68C5-DCF1-255C-A8921EFF2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B674FD-49B1-4318-B657-5B239ABD2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BAA63-FFF2-7171-FCD0-F394F0F9D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ADEE5A-7064-9792-E9D9-DEB62F159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23AF9-08A4-AEA2-C50C-240340A42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68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DCB11-D848-BAA0-2ED9-C3BDB8964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D04F3E-8C39-C699-6814-577F823165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976A0-81EF-390E-3C41-70E2CEC155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B4C828-A9E2-9A1E-8846-ADB8E8E7E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31F4DF-7CDE-A901-3246-4EFCE90D9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B450E4-3A94-73D7-BE62-9D509822D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289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8EFEA8-0622-D4D2-B179-584F04ADD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3117A-BFCE-C29F-0715-2652633BC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C00BE5-296A-6F48-B52A-0C310F0452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0DDD52-253A-44B9-9568-C2B8141CFA6F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60CC0-513E-F40F-D6B0-4E27E384C0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E8ADA-2CDF-F704-1138-1B46FA8917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quoteinspector.com/images/bitcoin/bitcoin-price-btc-chart/" TargetMode="Externa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aph on a screen&#10;&#10;AI-generated content may be incorrect.">
            <a:extLst>
              <a:ext uri="{FF2B5EF4-FFF2-40B4-BE49-F238E27FC236}">
                <a16:creationId xmlns:a16="http://schemas.microsoft.com/office/drawing/2014/main" id="{70589B05-C1E7-9ACC-601D-760C37D259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-1" r="21457" b="34075"/>
          <a:stretch/>
        </p:blipFill>
        <p:spPr>
          <a:xfrm>
            <a:off x="-1" y="0"/>
            <a:ext cx="1225591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C78CE7-F9F8-A1BB-4423-62170EAE31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7182" y="1126301"/>
            <a:ext cx="10401544" cy="3075788"/>
          </a:xfrm>
          <a:effectLst>
            <a:glow rad="127000">
              <a:schemeClr val="bg1">
                <a:alpha val="67000"/>
              </a:schemeClr>
            </a:glow>
          </a:effectLst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chemeClr val="bg1"/>
                </a:solidFill>
                <a:effectLst>
                  <a:glow rad="165100">
                    <a:schemeClr val="bg1"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LONGS AND SHORTS, STOCK SELECTION </a:t>
            </a:r>
            <a:br>
              <a:rPr lang="en-US" sz="8000" dirty="0">
                <a:solidFill>
                  <a:schemeClr val="bg1"/>
                </a:solidFill>
                <a:effectLst>
                  <a:glow rad="165100">
                    <a:schemeClr val="bg1"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</a:br>
            <a:r>
              <a:rPr lang="en-US" sz="8000" dirty="0">
                <a:solidFill>
                  <a:schemeClr val="bg1"/>
                </a:solidFill>
                <a:effectLst>
                  <a:glow rad="165100">
                    <a:schemeClr val="bg1"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AND WEIGHTING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67C00B-ADF5-080F-5A9E-D273C9D95BA2}"/>
              </a:ext>
            </a:extLst>
          </p:cNvPr>
          <p:cNvSpPr txBox="1"/>
          <p:nvPr/>
        </p:nvSpPr>
        <p:spPr>
          <a:xfrm>
            <a:off x="3558073" y="4252634"/>
            <a:ext cx="5075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glow rad="127000">
                    <a:schemeClr val="bg1">
                      <a:alpha val="70000"/>
                    </a:schemeClr>
                  </a:glow>
                </a:effectLst>
                <a:latin typeface="Bahnschrift SemiBold" panose="020B0502040204020203" pitchFamily="34" charset="0"/>
              </a:rPr>
              <a:t>Using Data Analytics and Statistical Techniques</a:t>
            </a:r>
            <a:endParaRPr lang="en-US" dirty="0">
              <a:effectLst>
                <a:glow rad="127000">
                  <a:schemeClr val="bg1">
                    <a:alpha val="70000"/>
                  </a:schemeClr>
                </a:glo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A55C2-9862-C0E2-A36C-2BFBBD0FD096}"/>
              </a:ext>
            </a:extLst>
          </p:cNvPr>
          <p:cNvSpPr txBox="1"/>
          <p:nvPr/>
        </p:nvSpPr>
        <p:spPr>
          <a:xfrm>
            <a:off x="4512203" y="6424004"/>
            <a:ext cx="3231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glow rad="127000">
                    <a:schemeClr val="bg1">
                      <a:alpha val="70000"/>
                    </a:schemeClr>
                  </a:glow>
                </a:effectLst>
                <a:latin typeface="Bahnschrift SemiBold" panose="020B0502040204020203" pitchFamily="34" charset="0"/>
              </a:rPr>
              <a:t>MATH 377, </a:t>
            </a:r>
            <a:r>
              <a:rPr lang="en-US" dirty="0" err="1">
                <a:solidFill>
                  <a:schemeClr val="bg1"/>
                </a:solidFill>
                <a:effectLst>
                  <a:glow rad="127000">
                    <a:schemeClr val="bg1">
                      <a:alpha val="70000"/>
                    </a:schemeClr>
                  </a:glow>
                </a:effectLst>
                <a:latin typeface="Bahnschrift SemiBold" panose="020B0502040204020203" pitchFamily="34" charset="0"/>
              </a:rPr>
              <a:t>zuchukwu</a:t>
            </a:r>
            <a:r>
              <a:rPr lang="en-US" dirty="0">
                <a:solidFill>
                  <a:schemeClr val="bg1"/>
                </a:solidFill>
                <a:effectLst>
                  <a:glow rad="127000">
                    <a:schemeClr val="bg1">
                      <a:alpha val="70000"/>
                    </a:schemeClr>
                  </a:glow>
                </a:effectLst>
                <a:latin typeface="Bahnschrift SemiBold" panose="020B0502040204020203" pitchFamily="34" charset="0"/>
              </a:rPr>
              <a:t> Egonu</a:t>
            </a:r>
            <a:endParaRPr lang="en-US" dirty="0">
              <a:effectLst>
                <a:glow rad="127000">
                  <a:schemeClr val="bg1">
                    <a:alpha val="7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43020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9AD2D0-148A-A01D-2071-9715FD1EE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2178-BF69-E5ED-4F36-29FA055249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203719"/>
            <a:ext cx="3156155" cy="943744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Bahnschrift SemiBold" panose="020B0502040204020203" pitchFamily="34" charset="0"/>
              </a:rPr>
              <a:t>Overview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1D5A586-BFEF-584B-C09A-E597679F85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051" y="1919553"/>
            <a:ext cx="5427205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project implements a long-short equity strategy using momentum-based signals and portfolio optimization techniques.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Monthly, stocks from the S&amp;P 500 are ranked using standardized momentum scores, with the top 10 forming a long basket and the bottom 10 a short basket.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Monte Carlo simulations are used to optimize portfolio weights—either maximizing the Sharpe ratio or minimizing volatility.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strategy is </a:t>
            </a:r>
            <a:r>
              <a:rPr lang="en-US" dirty="0" err="1"/>
              <a:t>backtested</a:t>
            </a:r>
            <a:r>
              <a:rPr lang="en-US" dirty="0"/>
              <a:t> over a five-year period to evaluate performance against the SPY ETF.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88549C-45A6-8B5A-BA27-860866B5E848}"/>
              </a:ext>
            </a:extLst>
          </p:cNvPr>
          <p:cNvSpPr txBox="1"/>
          <p:nvPr/>
        </p:nvSpPr>
        <p:spPr>
          <a:xfrm>
            <a:off x="7333437" y="88139"/>
            <a:ext cx="310046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+mj-ea"/>
                <a:cs typeface="+mj-cs"/>
              </a:rPr>
              <a:t>Problem &amp;</a:t>
            </a:r>
          </a:p>
          <a:p>
            <a:pPr algn="ctr"/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+mj-ea"/>
                <a:cs typeface="+mj-cs"/>
              </a:rPr>
              <a:t>Opportunity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4DE29D8-A638-47E8-A8A2-3C03E59EDA0B}"/>
              </a:ext>
            </a:extLst>
          </p:cNvPr>
          <p:cNvCxnSpPr>
            <a:cxnSpLocks/>
          </p:cNvCxnSpPr>
          <p:nvPr/>
        </p:nvCxnSpPr>
        <p:spPr>
          <a:xfrm>
            <a:off x="6031043" y="1667271"/>
            <a:ext cx="0" cy="4751882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95AE94F-F634-657F-6D9A-DDB84F0FF1E0}"/>
              </a:ext>
            </a:extLst>
          </p:cNvPr>
          <p:cNvSpPr txBox="1"/>
          <p:nvPr/>
        </p:nvSpPr>
        <p:spPr>
          <a:xfrm>
            <a:off x="6355831" y="1919553"/>
            <a:ext cx="555711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The Problem: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Retail investors and portfolio managers often rely on static investment strategies or subjective decision-making, which can lead to suboptimal performance. Without systematic frameworks, it's difficult to adapt to shifting market conditions. This creates challenges in identifying outperforming stocks and managing portfolio risk effectively.</a:t>
            </a:r>
          </a:p>
          <a:p>
            <a:endParaRPr lang="en-US" dirty="0"/>
          </a:p>
          <a:p>
            <a:pPr>
              <a:buNone/>
            </a:pPr>
            <a:r>
              <a:rPr lang="en-US" b="1" dirty="0"/>
              <a:t>The Opportunity: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Using momentum factors and portfolio optimization, we can build a dynamic, data-driven strategy that adapts monthly to market conditions—enhancing returns and managing risk better than static approaches.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CADD77-0D72-F1E9-C5C4-574B1C21BBD0}"/>
              </a:ext>
            </a:extLst>
          </p:cNvPr>
          <p:cNvSpPr txBox="1"/>
          <p:nvPr/>
        </p:nvSpPr>
        <p:spPr>
          <a:xfrm>
            <a:off x="1069112" y="378022"/>
            <a:ext cx="67818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🧭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A7E9DA-EDD4-CB56-87DA-0DF209ECEF02}"/>
              </a:ext>
            </a:extLst>
          </p:cNvPr>
          <p:cNvSpPr txBox="1"/>
          <p:nvPr/>
        </p:nvSpPr>
        <p:spPr>
          <a:xfrm>
            <a:off x="6576060" y="290871"/>
            <a:ext cx="60198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🧩</a:t>
            </a:r>
          </a:p>
        </p:txBody>
      </p:sp>
    </p:spTree>
    <p:extLst>
      <p:ext uri="{BB962C8B-B14F-4D97-AF65-F5344CB8AC3E}">
        <p14:creationId xmlns:p14="http://schemas.microsoft.com/office/powerpoint/2010/main" val="463485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433FD5-94AB-48D8-DDF7-0B36D8B5D89A}"/>
              </a:ext>
            </a:extLst>
          </p:cNvPr>
          <p:cNvSpPr txBox="1">
            <a:spLocks/>
          </p:cNvSpPr>
          <p:nvPr/>
        </p:nvSpPr>
        <p:spPr>
          <a:xfrm>
            <a:off x="5100413" y="98903"/>
            <a:ext cx="1851286" cy="943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Bahnschrift SemiBold" panose="020B0502040204020203" pitchFamily="34" charset="0"/>
              </a:rPr>
              <a:t>Vision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0C1842-9085-3E16-C605-0A3C60FF16B0}"/>
              </a:ext>
            </a:extLst>
          </p:cNvPr>
          <p:cNvSpPr txBox="1"/>
          <p:nvPr/>
        </p:nvSpPr>
        <p:spPr>
          <a:xfrm>
            <a:off x="317292" y="1768444"/>
            <a:ext cx="2478374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Understand the Data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Collect historical asset prices, economic factors, and market indicators.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Gather real-time sentiment data from Twitter, Reddit, and crypto news.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B53054-1765-4A47-CC03-1B02FAE7933C}"/>
              </a:ext>
            </a:extLst>
          </p:cNvPr>
          <p:cNvSpPr txBox="1"/>
          <p:nvPr/>
        </p:nvSpPr>
        <p:spPr>
          <a:xfrm>
            <a:off x="895037" y="953631"/>
            <a:ext cx="66144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/>
              <a:t>🔍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5A61C0-50C2-E045-074E-35DB15AD17D8}"/>
              </a:ext>
            </a:extLst>
          </p:cNvPr>
          <p:cNvSpPr txBox="1"/>
          <p:nvPr/>
        </p:nvSpPr>
        <p:spPr>
          <a:xfrm>
            <a:off x="3295971" y="1814611"/>
            <a:ext cx="2782542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Engineer Smart Features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Generate technical indicators (e.g., RSI, MACD).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Convert text data into sentiment scores using Natural Language Processing.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FDE6A23-FE38-7190-A796-98CA55C3B3A8}"/>
              </a:ext>
            </a:extLst>
          </p:cNvPr>
          <p:cNvSpPr txBox="1"/>
          <p:nvPr/>
        </p:nvSpPr>
        <p:spPr>
          <a:xfrm>
            <a:off x="3893702" y="916892"/>
            <a:ext cx="6520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/>
              <a:t>🛠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8AE7D1-7A4C-5A7A-BD5A-33F192969030}"/>
              </a:ext>
            </a:extLst>
          </p:cNvPr>
          <p:cNvSpPr txBox="1"/>
          <p:nvPr/>
        </p:nvSpPr>
        <p:spPr>
          <a:xfrm>
            <a:off x="6449526" y="1767153"/>
            <a:ext cx="236345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Build Predictive Models</a:t>
            </a:r>
          </a:p>
          <a:p>
            <a:pPr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Train advanced models to capture time patterns.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Evaluate performance using metrics like MAE and RMSE.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A91B082-1F2A-C216-BCA8-FF22485E4A29}"/>
              </a:ext>
            </a:extLst>
          </p:cNvPr>
          <p:cNvCxnSpPr>
            <a:cxnSpLocks/>
          </p:cNvCxnSpPr>
          <p:nvPr/>
        </p:nvCxnSpPr>
        <p:spPr>
          <a:xfrm>
            <a:off x="2958063" y="1222352"/>
            <a:ext cx="0" cy="4751882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2CFECDC-4B32-0AB7-8FF3-712890AD9EBB}"/>
              </a:ext>
            </a:extLst>
          </p:cNvPr>
          <p:cNvCxnSpPr>
            <a:cxnSpLocks/>
          </p:cNvCxnSpPr>
          <p:nvPr/>
        </p:nvCxnSpPr>
        <p:spPr>
          <a:xfrm>
            <a:off x="6026056" y="1230071"/>
            <a:ext cx="0" cy="4751882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Graphic 25" descr="Arrow: Rotate right with solid fill">
            <a:extLst>
              <a:ext uri="{FF2B5EF4-FFF2-40B4-BE49-F238E27FC236}">
                <a16:creationId xmlns:a16="http://schemas.microsoft.com/office/drawing/2014/main" id="{730D8628-30FA-4F07-1A90-4F7F6AC00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825775" flipV="1">
            <a:off x="2365403" y="4776560"/>
            <a:ext cx="1185320" cy="1083573"/>
          </a:xfrm>
          <a:prstGeom prst="rect">
            <a:avLst/>
          </a:prstGeom>
        </p:spPr>
      </p:pic>
      <p:pic>
        <p:nvPicPr>
          <p:cNvPr id="27" name="Graphic 26" descr="Arrow: Rotate right with solid fill">
            <a:extLst>
              <a:ext uri="{FF2B5EF4-FFF2-40B4-BE49-F238E27FC236}">
                <a16:creationId xmlns:a16="http://schemas.microsoft.com/office/drawing/2014/main" id="{1A22CF9A-AF13-1636-9C61-F92872FFC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825775" flipV="1">
            <a:off x="5588918" y="4776561"/>
            <a:ext cx="1185320" cy="108357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C840403-76DD-A921-769D-5136AFC41F36}"/>
              </a:ext>
            </a:extLst>
          </p:cNvPr>
          <p:cNvSpPr txBox="1"/>
          <p:nvPr/>
        </p:nvSpPr>
        <p:spPr>
          <a:xfrm>
            <a:off x="6894857" y="1074511"/>
            <a:ext cx="73451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🤖</a:t>
            </a:r>
            <a:endParaRPr lang="en-US" sz="4800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1C4085F-C71C-65F7-9169-6DA241ECB777}"/>
              </a:ext>
            </a:extLst>
          </p:cNvPr>
          <p:cNvCxnSpPr>
            <a:cxnSpLocks/>
          </p:cNvCxnSpPr>
          <p:nvPr/>
        </p:nvCxnSpPr>
        <p:spPr>
          <a:xfrm>
            <a:off x="9055944" y="1230071"/>
            <a:ext cx="0" cy="4751882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Graphic 30" descr="Arrow: Rotate right with solid fill">
            <a:extLst>
              <a:ext uri="{FF2B5EF4-FFF2-40B4-BE49-F238E27FC236}">
                <a16:creationId xmlns:a16="http://schemas.microsoft.com/office/drawing/2014/main" id="{BCB5466A-36A0-B373-75BF-D3488B8E9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825775" flipV="1">
            <a:off x="8618806" y="4776561"/>
            <a:ext cx="1185320" cy="108357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D4059DE-9DD9-143A-3D13-3013DCE161D6}"/>
              </a:ext>
            </a:extLst>
          </p:cNvPr>
          <p:cNvSpPr txBox="1"/>
          <p:nvPr/>
        </p:nvSpPr>
        <p:spPr>
          <a:xfrm>
            <a:off x="9258308" y="1770301"/>
            <a:ext cx="2957011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Deliver Insights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Model provides long and short positions as well as weights that best determine future price action.</a:t>
            </a:r>
          </a:p>
          <a:p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7FF2672-B3C4-6B2C-2F6F-4BCEF2CA8B6D}"/>
              </a:ext>
            </a:extLst>
          </p:cNvPr>
          <p:cNvSpPr txBox="1"/>
          <p:nvPr/>
        </p:nvSpPr>
        <p:spPr>
          <a:xfrm>
            <a:off x="10011789" y="1168280"/>
            <a:ext cx="7709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📈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51B7308-8B7A-C1D3-D2EE-AC90CDBB4256}"/>
              </a:ext>
            </a:extLst>
          </p:cNvPr>
          <p:cNvSpPr txBox="1"/>
          <p:nvPr/>
        </p:nvSpPr>
        <p:spPr>
          <a:xfrm>
            <a:off x="1038700" y="6071504"/>
            <a:ext cx="101145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🌍</a:t>
            </a:r>
            <a:r>
              <a:rPr lang="en-US" sz="2400" b="1" dirty="0"/>
              <a:t> Goal</a:t>
            </a:r>
            <a:r>
              <a:rPr lang="en-US" b="1" dirty="0"/>
              <a:t>:</a:t>
            </a:r>
            <a:r>
              <a:rPr lang="en-US" dirty="0"/>
              <a:t> Create a practical, data-driven tool to guide investors with better timing and lower risk.</a:t>
            </a:r>
          </a:p>
        </p:txBody>
      </p:sp>
    </p:spTree>
    <p:extLst>
      <p:ext uri="{BB962C8B-B14F-4D97-AF65-F5344CB8AC3E}">
        <p14:creationId xmlns:p14="http://schemas.microsoft.com/office/powerpoint/2010/main" val="3277510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FE4E8AF-14C1-902F-99A0-7E16C18C5279}"/>
              </a:ext>
            </a:extLst>
          </p:cNvPr>
          <p:cNvSpPr txBox="1">
            <a:spLocks/>
          </p:cNvSpPr>
          <p:nvPr/>
        </p:nvSpPr>
        <p:spPr>
          <a:xfrm>
            <a:off x="3886829" y="181348"/>
            <a:ext cx="4418342" cy="10703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Bahnschrift SemiBold" panose="020B0502040204020203" pitchFamily="34" charset="0"/>
              </a:rPr>
              <a:t>Potential Impact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A64312-C605-4A6E-3F1D-CE70D107EB07}"/>
              </a:ext>
            </a:extLst>
          </p:cNvPr>
          <p:cNvSpPr txBox="1"/>
          <p:nvPr/>
        </p:nvSpPr>
        <p:spPr>
          <a:xfrm>
            <a:off x="244534" y="2090172"/>
            <a:ext cx="284250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Financial Impact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Improved selection accuracy could help investors reduce losses during downswings and maximize gains during upswings.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62F3A2-4529-DDEC-6B86-C78969B99965}"/>
              </a:ext>
            </a:extLst>
          </p:cNvPr>
          <p:cNvSpPr txBox="1"/>
          <p:nvPr/>
        </p:nvSpPr>
        <p:spPr>
          <a:xfrm>
            <a:off x="3228040" y="2031088"/>
            <a:ext cx="2648116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Better </a:t>
            </a:r>
          </a:p>
          <a:p>
            <a:pPr>
              <a:buNone/>
            </a:pPr>
            <a:r>
              <a:rPr lang="en-US" sz="2400" b="1" dirty="0"/>
              <a:t>Decision-Making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Offers a data-driven alternative to emotional or speculative trading.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Enables users to make more informed </a:t>
            </a:r>
            <a:r>
              <a:rPr lang="en-US" b="1" dirty="0"/>
              <a:t>long or short </a:t>
            </a:r>
            <a:r>
              <a:rPr lang="en-US" dirty="0"/>
              <a:t>decisions with greater confidence.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AFC8FE-2969-7A9A-5D36-EA22792F2260}"/>
              </a:ext>
            </a:extLst>
          </p:cNvPr>
          <p:cNvSpPr txBox="1"/>
          <p:nvPr/>
        </p:nvSpPr>
        <p:spPr>
          <a:xfrm>
            <a:off x="6330845" y="2105083"/>
            <a:ext cx="2753506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Risk Reduction</a:t>
            </a:r>
          </a:p>
          <a:p>
            <a:pPr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Anticipating volatility can help users hedge, rebalance, or exit risky positions early.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reduces exposure to abrupt market crashes driven by news or social sentiment.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9726CB-AAD7-AFD8-ABB1-24FE3461BDD5}"/>
              </a:ext>
            </a:extLst>
          </p:cNvPr>
          <p:cNvSpPr txBox="1"/>
          <p:nvPr/>
        </p:nvSpPr>
        <p:spPr>
          <a:xfrm>
            <a:off x="9550808" y="2105083"/>
            <a:ext cx="2515848" cy="2769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Alternative Applications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same framework can be adapted to forecast assets such as cryptocurrencies, non-fungibles, or volatile</a:t>
            </a:r>
            <a:r>
              <a:rPr lang="en-US" b="1" dirty="0"/>
              <a:t> </a:t>
            </a:r>
            <a:r>
              <a:rPr lang="en-US" dirty="0"/>
              <a:t>assets.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7AA63F-DE29-AD08-6491-1378FCA448AE}"/>
              </a:ext>
            </a:extLst>
          </p:cNvPr>
          <p:cNvSpPr txBox="1"/>
          <p:nvPr/>
        </p:nvSpPr>
        <p:spPr>
          <a:xfrm>
            <a:off x="866621" y="1269142"/>
            <a:ext cx="106055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/>
              <a:t>💸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3B7D4A9-7A91-0FD9-5D6E-4B3C033ED420}"/>
              </a:ext>
            </a:extLst>
          </p:cNvPr>
          <p:cNvSpPr txBox="1"/>
          <p:nvPr/>
        </p:nvSpPr>
        <p:spPr>
          <a:xfrm>
            <a:off x="3972871" y="1351508"/>
            <a:ext cx="67830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/>
              <a:t>🧠 </a:t>
            </a:r>
            <a:endParaRPr lang="en-US" sz="4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6118FA-9458-B170-2820-023E67F4D2FE}"/>
              </a:ext>
            </a:extLst>
          </p:cNvPr>
          <p:cNvSpPr txBox="1"/>
          <p:nvPr/>
        </p:nvSpPr>
        <p:spPr>
          <a:xfrm>
            <a:off x="7328164" y="1330697"/>
            <a:ext cx="6783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📉 </a:t>
            </a:r>
            <a:endParaRPr lang="en-US" sz="3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D9D1EE-AC11-2BE7-59DA-5E5734EFE65F}"/>
              </a:ext>
            </a:extLst>
          </p:cNvPr>
          <p:cNvSpPr txBox="1"/>
          <p:nvPr/>
        </p:nvSpPr>
        <p:spPr>
          <a:xfrm>
            <a:off x="10137098" y="1351508"/>
            <a:ext cx="6783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🌍</a:t>
            </a:r>
            <a:r>
              <a:rPr lang="en-US" b="1" dirty="0"/>
              <a:t> 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6E418E4-1114-40F9-BEF7-946ACD4B00BE}"/>
              </a:ext>
            </a:extLst>
          </p:cNvPr>
          <p:cNvCxnSpPr>
            <a:cxnSpLocks/>
          </p:cNvCxnSpPr>
          <p:nvPr/>
        </p:nvCxnSpPr>
        <p:spPr>
          <a:xfrm>
            <a:off x="2913093" y="1404732"/>
            <a:ext cx="0" cy="4751882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391FB2B-055F-1200-4A27-495BDF3DEF73}"/>
              </a:ext>
            </a:extLst>
          </p:cNvPr>
          <p:cNvCxnSpPr>
            <a:cxnSpLocks/>
          </p:cNvCxnSpPr>
          <p:nvPr/>
        </p:nvCxnSpPr>
        <p:spPr>
          <a:xfrm>
            <a:off x="6080640" y="1404732"/>
            <a:ext cx="0" cy="4751882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40A1764-447B-5AF9-2D75-913ED3E569CF}"/>
              </a:ext>
            </a:extLst>
          </p:cNvPr>
          <p:cNvCxnSpPr>
            <a:cxnSpLocks/>
          </p:cNvCxnSpPr>
          <p:nvPr/>
        </p:nvCxnSpPr>
        <p:spPr>
          <a:xfrm>
            <a:off x="9321389" y="1351508"/>
            <a:ext cx="0" cy="4751882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991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witter Logo transparent PNG - StickPNG">
            <a:extLst>
              <a:ext uri="{FF2B5EF4-FFF2-40B4-BE49-F238E27FC236}">
                <a16:creationId xmlns:a16="http://schemas.microsoft.com/office/drawing/2014/main" id="{7EC2672E-549B-8A85-8852-8AE420A23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307" y="3371111"/>
            <a:ext cx="2259523" cy="212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Yahoo Finance - Wikipedia">
            <a:extLst>
              <a:ext uri="{FF2B5EF4-FFF2-40B4-BE49-F238E27FC236}">
                <a16:creationId xmlns:a16="http://schemas.microsoft.com/office/drawing/2014/main" id="{DB0E0570-6322-1878-0BFC-5B4DFC771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616" y="1947447"/>
            <a:ext cx="3120597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ree Reddit Logo SVG, PNG Icon, Symbol. Download Image.">
            <a:extLst>
              <a:ext uri="{FF2B5EF4-FFF2-40B4-BE49-F238E27FC236}">
                <a16:creationId xmlns:a16="http://schemas.microsoft.com/office/drawing/2014/main" id="{C9102F6E-EC65-34A0-5267-C8DBB6301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9127" y="1638939"/>
            <a:ext cx="1900362" cy="1900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393E7C3-9CD0-9169-F0E8-B00BECFAFDB1}"/>
              </a:ext>
            </a:extLst>
          </p:cNvPr>
          <p:cNvSpPr txBox="1">
            <a:spLocks/>
          </p:cNvSpPr>
          <p:nvPr/>
        </p:nvSpPr>
        <p:spPr>
          <a:xfrm>
            <a:off x="4350463" y="178013"/>
            <a:ext cx="3491073" cy="8062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Bahnschrift SemiBold" panose="020B0502040204020203" pitchFamily="34" charset="0"/>
              </a:rPr>
              <a:t>Data Sources</a:t>
            </a:r>
          </a:p>
        </p:txBody>
      </p:sp>
      <p:pic>
        <p:nvPicPr>
          <p:cNvPr id="3084" name="Picture 12" descr="the-wall-street-journal-logo-png-8 - My Love Thinks">
            <a:extLst>
              <a:ext uri="{FF2B5EF4-FFF2-40B4-BE49-F238E27FC236}">
                <a16:creationId xmlns:a16="http://schemas.microsoft.com/office/drawing/2014/main" id="{ACE6220F-EC7A-CEFC-D125-48DCDA75C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7636" y="3869575"/>
            <a:ext cx="3120597" cy="1806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4677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F6CA2880-CBCF-11F8-6DC1-E59500421A1E}"/>
              </a:ext>
            </a:extLst>
          </p:cNvPr>
          <p:cNvSpPr txBox="1">
            <a:spLocks/>
          </p:cNvSpPr>
          <p:nvPr/>
        </p:nvSpPr>
        <p:spPr>
          <a:xfrm>
            <a:off x="4126345" y="101813"/>
            <a:ext cx="3491073" cy="8062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Bahnschrift SemiBold" panose="020B0502040204020203" pitchFamily="34" charset="0"/>
              </a:rPr>
              <a:t>Y-Finance EPA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C85A42-2811-4DBE-8CBD-D00A1906C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73" y="3760816"/>
            <a:ext cx="6010415" cy="2675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60E2706-12D5-CA90-16DB-CB28768664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73" y="1236247"/>
            <a:ext cx="6010415" cy="2524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A07DB74-7DD2-17B8-44CC-F6524A808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9360" y="1190449"/>
            <a:ext cx="5738867" cy="540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8214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82B0C-7744-7F51-FD5F-7B6CF449FB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witter Logo transparent PNG - StickPNG">
            <a:extLst>
              <a:ext uri="{FF2B5EF4-FFF2-40B4-BE49-F238E27FC236}">
                <a16:creationId xmlns:a16="http://schemas.microsoft.com/office/drawing/2014/main" id="{7C28FEC7-CB70-316D-EEFA-1A0251918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714" y="2158085"/>
            <a:ext cx="1310364" cy="123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ree Reddit Logo SVG, PNG Icon, Symbol. Download Image.">
            <a:extLst>
              <a:ext uri="{FF2B5EF4-FFF2-40B4-BE49-F238E27FC236}">
                <a16:creationId xmlns:a16="http://schemas.microsoft.com/office/drawing/2014/main" id="{5F6357C9-A932-CE81-B09D-AC15D74C3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6373" y="3492449"/>
            <a:ext cx="1102076" cy="110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A05CF66-907E-1109-4322-6D9965D50869}"/>
              </a:ext>
            </a:extLst>
          </p:cNvPr>
          <p:cNvSpPr txBox="1">
            <a:spLocks/>
          </p:cNvSpPr>
          <p:nvPr/>
        </p:nvSpPr>
        <p:spPr>
          <a:xfrm>
            <a:off x="4745425" y="212981"/>
            <a:ext cx="2701150" cy="8062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Bahnschrift SemiBold" panose="020B0502040204020203" pitchFamily="34" charset="0"/>
              </a:rPr>
              <a:t>Next Step</a:t>
            </a:r>
          </a:p>
        </p:txBody>
      </p:sp>
      <p:pic>
        <p:nvPicPr>
          <p:cNvPr id="3084" name="Picture 12" descr="the-wall-street-journal-logo-png-8 - My Love Thinks">
            <a:extLst>
              <a:ext uri="{FF2B5EF4-FFF2-40B4-BE49-F238E27FC236}">
                <a16:creationId xmlns:a16="http://schemas.microsoft.com/office/drawing/2014/main" id="{D26118D1-FCCA-308B-FDA6-57ABDF105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170" y="4918573"/>
            <a:ext cx="1454482" cy="84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05DB545-E225-3161-9329-C80B3AE888F9}"/>
              </a:ext>
            </a:extLst>
          </p:cNvPr>
          <p:cNvSpPr/>
          <p:nvPr/>
        </p:nvSpPr>
        <p:spPr>
          <a:xfrm>
            <a:off x="1463034" y="1967347"/>
            <a:ext cx="1823258" cy="4195156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25C0B0F-0FA7-8CBC-408C-4E25BC0D361D}"/>
              </a:ext>
            </a:extLst>
          </p:cNvPr>
          <p:cNvSpPr txBox="1">
            <a:spLocks/>
          </p:cNvSpPr>
          <p:nvPr/>
        </p:nvSpPr>
        <p:spPr>
          <a:xfrm>
            <a:off x="1731058" y="1250801"/>
            <a:ext cx="1252705" cy="8062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Bahnschrift SemiBold" panose="020B0502040204020203" pitchFamily="34" charset="0"/>
              </a:rPr>
              <a:t>Text Data Sources</a:t>
            </a:r>
          </a:p>
        </p:txBody>
      </p:sp>
      <p:pic>
        <p:nvPicPr>
          <p:cNvPr id="9" name="Graphic 8" descr="Back with solid fill">
            <a:extLst>
              <a:ext uri="{FF2B5EF4-FFF2-40B4-BE49-F238E27FC236}">
                <a16:creationId xmlns:a16="http://schemas.microsoft.com/office/drawing/2014/main" id="{D277A558-F468-CF9F-4D07-E1A5B15643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02417" y="3287685"/>
            <a:ext cx="914400" cy="914400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623C84A-BEBE-DB60-E9A8-9C157C2957A4}"/>
              </a:ext>
            </a:extLst>
          </p:cNvPr>
          <p:cNvSpPr/>
          <p:nvPr/>
        </p:nvSpPr>
        <p:spPr>
          <a:xfrm>
            <a:off x="7461383" y="1967347"/>
            <a:ext cx="3965845" cy="4195156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F35107F-EC6F-15C5-C02E-BC161FD32853}"/>
              </a:ext>
            </a:extLst>
          </p:cNvPr>
          <p:cNvSpPr txBox="1">
            <a:spLocks/>
          </p:cNvSpPr>
          <p:nvPr/>
        </p:nvSpPr>
        <p:spPr>
          <a:xfrm>
            <a:off x="8283482" y="1192744"/>
            <a:ext cx="2273441" cy="8062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Bahnschrift SemiBold" panose="020B0502040204020203" pitchFamily="34" charset="0"/>
              </a:rPr>
              <a:t>Real Time Sentiment Scores  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BABEB5E-72E8-65AC-F08F-D84B9F1D8B8F}"/>
              </a:ext>
            </a:extLst>
          </p:cNvPr>
          <p:cNvSpPr/>
          <p:nvPr/>
        </p:nvSpPr>
        <p:spPr>
          <a:xfrm>
            <a:off x="4520949" y="2878858"/>
            <a:ext cx="1823258" cy="177915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8D174DF3-4D39-1C43-F896-CA985F90C001}"/>
              </a:ext>
            </a:extLst>
          </p:cNvPr>
          <p:cNvSpPr txBox="1">
            <a:spLocks/>
          </p:cNvSpPr>
          <p:nvPr/>
        </p:nvSpPr>
        <p:spPr>
          <a:xfrm>
            <a:off x="4392809" y="3244866"/>
            <a:ext cx="1962057" cy="9572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Bahnschrift SemiBold" panose="020B0502040204020203" pitchFamily="34" charset="0"/>
              </a:rPr>
              <a:t>Natural Language Processing</a:t>
            </a:r>
          </a:p>
        </p:txBody>
      </p:sp>
      <p:pic>
        <p:nvPicPr>
          <p:cNvPr id="17" name="Graphic 16" descr="Back with solid fill">
            <a:extLst>
              <a:ext uri="{FF2B5EF4-FFF2-40B4-BE49-F238E27FC236}">
                <a16:creationId xmlns:a16="http://schemas.microsoft.com/office/drawing/2014/main" id="{4549BBDA-6A88-E9C8-314E-D4A5E8D130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83006" y="3244866"/>
            <a:ext cx="914400" cy="914400"/>
          </a:xfrm>
          <a:prstGeom prst="rect">
            <a:avLst/>
          </a:prstGeom>
        </p:spPr>
      </p:pic>
      <p:sp>
        <p:nvSpPr>
          <p:cNvPr id="20" name="Rectangle 3">
            <a:extLst>
              <a:ext uri="{FF2B5EF4-FFF2-40B4-BE49-F238E27FC236}">
                <a16:creationId xmlns:a16="http://schemas.microsoft.com/office/drawing/2014/main" id="{35A0B2BC-320F-B9BF-90A9-40883C2891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78864" y="3175926"/>
            <a:ext cx="5971943" cy="1415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" NVDA to the Moon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🚀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altLang="en-US" sz="28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Score: +0.78</a:t>
            </a:r>
            <a:endParaRPr kumimoji="0" lang="en-US" altLang="en-US" sz="9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9FEB11E8-52A0-9ADE-65EE-8A777FBAE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76099" y="4413016"/>
            <a:ext cx="3479828" cy="1538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"This morning TSLA has declined by 3.5%”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altLang="en-US" sz="28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Score: -0.</a:t>
            </a:r>
            <a:r>
              <a:rPr lang="en-US" altLang="en-US" sz="2800" dirty="0"/>
              <a:t>02</a:t>
            </a:r>
            <a:endParaRPr kumimoji="0" lang="en-US" altLang="en-US" sz="9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B3CDC6CE-B49D-FFC2-6D6F-CF2FB0AFD6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9523" y="2294082"/>
            <a:ext cx="5971943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" </a:t>
            </a:r>
            <a:r>
              <a:rPr lang="en-US" altLang="en-US" sz="2400" dirty="0">
                <a:latin typeface="Arial Unicode MS" panose="020B0604020202020204" pitchFamily="34" charset="-128"/>
              </a:rPr>
              <a:t>Stock is falling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Score: +.82</a:t>
            </a:r>
            <a:endParaRPr kumimoji="0" lang="en-US" altLang="en-US" sz="9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811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464</Words>
  <Application>Microsoft Office PowerPoint</Application>
  <PresentationFormat>Widescreen</PresentationFormat>
  <Paragraphs>82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 Unicode MS</vt:lpstr>
      <vt:lpstr>Aptos</vt:lpstr>
      <vt:lpstr>Aptos Display</vt:lpstr>
      <vt:lpstr>Arial</vt:lpstr>
      <vt:lpstr>Bahnschrift SemiBold</vt:lpstr>
      <vt:lpstr>Office Theme</vt:lpstr>
      <vt:lpstr>LONGS AND SHORTS, STOCK SELECTION  AND WEIGHTING 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Emmanuel .</dc:creator>
  <cp:lastModifiedBy>Emmanuel .</cp:lastModifiedBy>
  <cp:revision>3</cp:revision>
  <dcterms:created xsi:type="dcterms:W3CDTF">2025-04-21T12:27:28Z</dcterms:created>
  <dcterms:modified xsi:type="dcterms:W3CDTF">2025-05-23T03:17:27Z</dcterms:modified>
</cp:coreProperties>
</file>

<file path=docProps/thumbnail.jpeg>
</file>